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5"/>
  </p:sldMasterIdLst>
  <p:notesMasterIdLst>
    <p:notesMasterId r:id="rId7"/>
  </p:notesMasterIdLst>
  <p:sldIdLst>
    <p:sldId id="257" r:id="rId6"/>
  </p:sldIdLst>
  <p:sldSz cx="7772400" cy="10058400"/>
  <p:notesSz cx="6858000"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53A"/>
    <a:srgbClr val="FFD530"/>
    <a:srgbClr val="7273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553" autoAdjust="0"/>
    <p:restoredTop sz="94622" autoAdjust="0"/>
  </p:normalViewPr>
  <p:slideViewPr>
    <p:cSldViewPr>
      <p:cViewPr varScale="1">
        <p:scale>
          <a:sx n="38" d="100"/>
          <a:sy n="38" d="100"/>
        </p:scale>
        <p:origin x="2348" y="56"/>
      </p:cViewPr>
      <p:guideLst>
        <p:guide orient="horz" pos="2208"/>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3550"/>
          </a:xfrm>
          <a:prstGeom prst="rect">
            <a:avLst/>
          </a:prstGeom>
        </p:spPr>
        <p:txBody>
          <a:bodyPr vert="horz" lIns="91440" tIns="45720" rIns="91440" bIns="45720" rtlCol="0"/>
          <a:lstStyle>
            <a:lvl1pPr algn="r">
              <a:defRPr sz="1200"/>
            </a:lvl1pPr>
          </a:lstStyle>
          <a:p>
            <a:fld id="{3BC82F2B-A03F-4675-8030-8C5B52F79E13}" type="datetimeFigureOut">
              <a:rPr lang="en-US" smtClean="0"/>
              <a:t>18-Aug-25</a:t>
            </a:fld>
            <a:endParaRPr lang="en-US"/>
          </a:p>
        </p:txBody>
      </p:sp>
      <p:sp>
        <p:nvSpPr>
          <p:cNvPr id="4" name="Slide Image Placeholder 3"/>
          <p:cNvSpPr>
            <a:spLocks noGrp="1" noRot="1" noChangeAspect="1"/>
          </p:cNvSpPr>
          <p:nvPr>
            <p:ph type="sldImg" idx="2"/>
          </p:nvPr>
        </p:nvSpPr>
        <p:spPr>
          <a:xfrm>
            <a:off x="2224088" y="1155700"/>
            <a:ext cx="2409825" cy="31178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46588"/>
            <a:ext cx="5486400" cy="36385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7288"/>
            <a:ext cx="2971800" cy="4635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777288"/>
            <a:ext cx="2971800" cy="463550"/>
          </a:xfrm>
          <a:prstGeom prst="rect">
            <a:avLst/>
          </a:prstGeom>
        </p:spPr>
        <p:txBody>
          <a:bodyPr vert="horz" lIns="91440" tIns="45720" rIns="91440" bIns="45720" rtlCol="0" anchor="b"/>
          <a:lstStyle>
            <a:lvl1pPr algn="r">
              <a:defRPr sz="1200"/>
            </a:lvl1pPr>
          </a:lstStyle>
          <a:p>
            <a:fld id="{1E9F8C62-2D9C-4BEF-8B32-989E1416E914}" type="slidenum">
              <a:rPr lang="en-US" smtClean="0"/>
              <a:t>‹#›</a:t>
            </a:fld>
            <a:endParaRPr lang="en-US"/>
          </a:p>
        </p:txBody>
      </p:sp>
    </p:spTree>
    <p:extLst>
      <p:ext uri="{BB962C8B-B14F-4D97-AF65-F5344CB8AC3E}">
        <p14:creationId xmlns:p14="http://schemas.microsoft.com/office/powerpoint/2010/main" val="1258316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18-Aug-25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18-Aug-25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18-Aug-25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18-Aug-25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18-Aug-25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18-Aug-25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18-Aug-25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18-Aug-25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18-Aug-25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18-Aug-25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18-Aug-25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18-Aug-25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910090"/>
            <a:ext cx="7772400" cy="283361"/>
            <a:chOff x="0" y="0"/>
            <a:chExt cx="2832190" cy="220085"/>
          </a:xfrm>
        </p:grpSpPr>
        <p:sp>
          <p:nvSpPr>
            <p:cNvPr id="3" name="Freeform 3"/>
            <p:cNvSpPr/>
            <p:nvPr/>
          </p:nvSpPr>
          <p:spPr>
            <a:xfrm>
              <a:off x="0" y="0"/>
              <a:ext cx="2832190" cy="220085"/>
            </a:xfrm>
            <a:custGeom>
              <a:avLst/>
              <a:gdLst/>
              <a:ahLst/>
              <a:cxnLst/>
              <a:rect l="l" t="t" r="r" b="b"/>
              <a:pathLst>
                <a:path w="2832190" h="220085">
                  <a:moveTo>
                    <a:pt x="0" y="0"/>
                  </a:moveTo>
                  <a:lnTo>
                    <a:pt x="2832190" y="0"/>
                  </a:lnTo>
                  <a:lnTo>
                    <a:pt x="2832190" y="220085"/>
                  </a:lnTo>
                  <a:lnTo>
                    <a:pt x="0" y="220085"/>
                  </a:lnTo>
                  <a:close/>
                </a:path>
              </a:pathLst>
            </a:custGeom>
            <a:solidFill>
              <a:srgbClr val="000000"/>
            </a:solidFill>
          </p:spPr>
          <p:txBody>
            <a:bodyPr/>
            <a:lstStyle/>
            <a:p>
              <a:endParaRPr lang="en-US">
                <a:latin typeface="Arial" panose="020B0604020202020204" pitchFamily="34" charset="0"/>
                <a:cs typeface="Arial" panose="020B0604020202020204" pitchFamily="34" charset="0"/>
              </a:endParaRPr>
            </a:p>
          </p:txBody>
        </p:sp>
        <p:sp>
          <p:nvSpPr>
            <p:cNvPr id="4" name="TextBox 4"/>
            <p:cNvSpPr txBox="1"/>
            <p:nvPr/>
          </p:nvSpPr>
          <p:spPr>
            <a:xfrm>
              <a:off x="0" y="-19050"/>
              <a:ext cx="812800" cy="831850"/>
            </a:xfrm>
            <a:prstGeom prst="rect">
              <a:avLst/>
            </a:prstGeom>
          </p:spPr>
          <p:txBody>
            <a:bodyPr lIns="47790" tIns="47790" rIns="47790" bIns="47790" rtlCol="0" anchor="ctr"/>
            <a:lstStyle/>
            <a:p>
              <a:pPr algn="ctr">
                <a:lnSpc>
                  <a:spcPts val="1448"/>
                </a:lnSpc>
              </a:pPr>
              <a:endParaRPr dirty="0">
                <a:latin typeface="Arial" panose="020B0604020202020204" pitchFamily="34" charset="0"/>
                <a:cs typeface="Arial" panose="020B0604020202020204" pitchFamily="34" charset="0"/>
              </a:endParaRPr>
            </a:p>
          </p:txBody>
        </p:sp>
      </p:grpSp>
      <p:sp>
        <p:nvSpPr>
          <p:cNvPr id="18" name="TextBox 18"/>
          <p:cNvSpPr txBox="1"/>
          <p:nvPr/>
        </p:nvSpPr>
        <p:spPr>
          <a:xfrm>
            <a:off x="1872282" y="433592"/>
            <a:ext cx="4025310" cy="496867"/>
          </a:xfrm>
          <a:prstGeom prst="rect">
            <a:avLst/>
          </a:prstGeom>
        </p:spPr>
        <p:txBody>
          <a:bodyPr wrap="square" lIns="0" tIns="0" rIns="0" bIns="0" rtlCol="0" anchor="t">
            <a:spAutoFit/>
          </a:bodyPr>
          <a:lstStyle/>
          <a:p>
            <a:pPr algn="ctr">
              <a:lnSpc>
                <a:spcPts val="3687"/>
              </a:lnSpc>
            </a:pPr>
            <a:r>
              <a:rPr lang="en-US" sz="4400" b="1" cap="all" spc="105" dirty="0">
                <a:solidFill>
                  <a:srgbClr val="000000"/>
                </a:solidFill>
                <a:latin typeface="Arial" panose="020B0604020202020204" pitchFamily="34" charset="0"/>
                <a:cs typeface="Arial" panose="020B0604020202020204" pitchFamily="34" charset="0"/>
              </a:rPr>
              <a:t>IG Update</a:t>
            </a:r>
          </a:p>
        </p:txBody>
      </p:sp>
      <p:sp>
        <p:nvSpPr>
          <p:cNvPr id="28" name="TextBox 28"/>
          <p:cNvSpPr txBox="1"/>
          <p:nvPr/>
        </p:nvSpPr>
        <p:spPr>
          <a:xfrm>
            <a:off x="6928" y="943155"/>
            <a:ext cx="7765472" cy="215444"/>
          </a:xfrm>
          <a:prstGeom prst="rect">
            <a:avLst/>
          </a:prstGeom>
        </p:spPr>
        <p:txBody>
          <a:bodyPr wrap="square" lIns="0" tIns="0" rIns="0" bIns="0" rtlCol="0" anchor="t">
            <a:spAutoFit/>
          </a:bodyPr>
          <a:lstStyle/>
          <a:p>
            <a:pPr algn="ctr"/>
            <a:r>
              <a:rPr lang="en-US" sz="1400" b="1" dirty="0">
                <a:solidFill>
                  <a:srgbClr val="FFD53A"/>
                </a:solidFill>
                <a:latin typeface="Arial" panose="020B0604020202020204" pitchFamily="34" charset="0"/>
                <a:cs typeface="Arial" panose="020B0604020202020204" pitchFamily="34" charset="0"/>
              </a:rPr>
              <a:t>Volume 25-4</a:t>
            </a:r>
            <a:r>
              <a:rPr lang="en-US" sz="1400" b="1">
                <a:solidFill>
                  <a:srgbClr val="FFD53A"/>
                </a:solidFill>
                <a:latin typeface="Arial" panose="020B0604020202020204" pitchFamily="34" charset="0"/>
                <a:cs typeface="Arial" panose="020B0604020202020204" pitchFamily="34" charset="0"/>
              </a:rPr>
              <a:t>, August </a:t>
            </a:r>
            <a:r>
              <a:rPr lang="en-US" sz="1400" b="1" dirty="0">
                <a:solidFill>
                  <a:srgbClr val="FFD53A"/>
                </a:solidFill>
                <a:latin typeface="Arial" panose="020B0604020202020204" pitchFamily="34" charset="0"/>
                <a:cs typeface="Arial" panose="020B0604020202020204" pitchFamily="34" charset="0"/>
              </a:rPr>
              <a:t>2025</a:t>
            </a:r>
          </a:p>
        </p:txBody>
      </p:sp>
      <p:sp>
        <p:nvSpPr>
          <p:cNvPr id="7" name="TextBox 6">
            <a:extLst>
              <a:ext uri="{FF2B5EF4-FFF2-40B4-BE49-F238E27FC236}">
                <a16:creationId xmlns:a16="http://schemas.microsoft.com/office/drawing/2014/main" id="{5F8000C3-800C-FCB6-0F63-0845B30EEF5A}"/>
              </a:ext>
            </a:extLst>
          </p:cNvPr>
          <p:cNvSpPr txBox="1"/>
          <p:nvPr/>
        </p:nvSpPr>
        <p:spPr>
          <a:xfrm>
            <a:off x="1893950" y="-24395"/>
            <a:ext cx="2439951" cy="440120"/>
          </a:xfrm>
          <a:prstGeom prst="rect">
            <a:avLst/>
          </a:prstGeom>
          <a:noFill/>
        </p:spPr>
        <p:txBody>
          <a:bodyPr wrap="square" rtlCol="0">
            <a:spAutoFit/>
          </a:bodyPr>
          <a:lstStyle/>
          <a:p>
            <a:r>
              <a:rPr lang="en-US" sz="2270" dirty="0">
                <a:latin typeface="Arial" panose="020B0604020202020204" pitchFamily="34" charset="0"/>
                <a:cs typeface="Arial" panose="020B0604020202020204" pitchFamily="34" charset="0"/>
              </a:rPr>
              <a:t>THE</a:t>
            </a:r>
          </a:p>
        </p:txBody>
      </p:sp>
      <p:pic>
        <p:nvPicPr>
          <p:cNvPr id="12" name="Picture 11" descr="A picture containing text&#10;&#10;Description automatically generated">
            <a:extLst>
              <a:ext uri="{FF2B5EF4-FFF2-40B4-BE49-F238E27FC236}">
                <a16:creationId xmlns:a16="http://schemas.microsoft.com/office/drawing/2014/main" id="{5A7842B4-0976-7860-51BA-A0290197E2C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58816" y="128519"/>
            <a:ext cx="956384" cy="683993"/>
          </a:xfrm>
          <a:prstGeom prst="rect">
            <a:avLst/>
          </a:prstGeom>
        </p:spPr>
      </p:pic>
      <p:pic>
        <p:nvPicPr>
          <p:cNvPr id="10" name="Picture 9" descr="Logo&#10;&#10;Description automatically generated">
            <a:extLst>
              <a:ext uri="{FF2B5EF4-FFF2-40B4-BE49-F238E27FC236}">
                <a16:creationId xmlns:a16="http://schemas.microsoft.com/office/drawing/2014/main" id="{C8DE47E9-C735-3674-3629-8CF32A1B901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9484" y="72891"/>
            <a:ext cx="632549" cy="790469"/>
          </a:xfrm>
          <a:prstGeom prst="rect">
            <a:avLst/>
          </a:prstGeom>
        </p:spPr>
      </p:pic>
      <p:sp>
        <p:nvSpPr>
          <p:cNvPr id="6" name="TextBox 22">
            <a:extLst>
              <a:ext uri="{FF2B5EF4-FFF2-40B4-BE49-F238E27FC236}">
                <a16:creationId xmlns:a16="http://schemas.microsoft.com/office/drawing/2014/main" id="{ED6E3C80-35E5-E7AF-119B-4FABE257C57F}"/>
              </a:ext>
            </a:extLst>
          </p:cNvPr>
          <p:cNvSpPr txBox="1"/>
          <p:nvPr/>
        </p:nvSpPr>
        <p:spPr>
          <a:xfrm>
            <a:off x="5643421" y="4716455"/>
            <a:ext cx="1846228" cy="179536"/>
          </a:xfrm>
          <a:prstGeom prst="rect">
            <a:avLst/>
          </a:prstGeom>
        </p:spPr>
        <p:txBody>
          <a:bodyPr wrap="square" lIns="0" tIns="0" rIns="0" bIns="0" rtlCol="0" anchor="t">
            <a:spAutoFit/>
          </a:bodyPr>
          <a:lstStyle/>
          <a:p>
            <a:pPr algn="ctr">
              <a:lnSpc>
                <a:spcPts val="1448"/>
              </a:lnSpc>
              <a:spcBef>
                <a:spcPct val="0"/>
              </a:spcBef>
            </a:pPr>
            <a:r>
              <a:rPr lang="en-US" sz="1400" b="1" dirty="0">
                <a:solidFill>
                  <a:srgbClr val="FF0000"/>
                </a:solidFill>
                <a:latin typeface="Arial" panose="020B0604020202020204" pitchFamily="34" charset="0"/>
                <a:cs typeface="Arial" panose="020B0604020202020204" pitchFamily="34" charset="0"/>
              </a:rPr>
              <a:t>Your Unit Name</a:t>
            </a:r>
          </a:p>
        </p:txBody>
      </p:sp>
      <p:sp>
        <p:nvSpPr>
          <p:cNvPr id="11" name="Freeform 8">
            <a:extLst>
              <a:ext uri="{FF2B5EF4-FFF2-40B4-BE49-F238E27FC236}">
                <a16:creationId xmlns:a16="http://schemas.microsoft.com/office/drawing/2014/main" id="{E7AFEF56-78B5-10F8-9037-5C32C17B288A}"/>
              </a:ext>
            </a:extLst>
          </p:cNvPr>
          <p:cNvSpPr/>
          <p:nvPr/>
        </p:nvSpPr>
        <p:spPr>
          <a:xfrm>
            <a:off x="5643421" y="4980296"/>
            <a:ext cx="1846228" cy="4824839"/>
          </a:xfrm>
          <a:custGeom>
            <a:avLst/>
            <a:gdLst/>
            <a:ahLst/>
            <a:cxnLst/>
            <a:rect l="l" t="t" r="r" b="b"/>
            <a:pathLst>
              <a:path w="937216" h="2321880">
                <a:moveTo>
                  <a:pt x="0" y="0"/>
                </a:moveTo>
                <a:lnTo>
                  <a:pt x="937216" y="0"/>
                </a:lnTo>
                <a:lnTo>
                  <a:pt x="937216" y="2321880"/>
                </a:lnTo>
                <a:lnTo>
                  <a:pt x="0" y="2321880"/>
                </a:lnTo>
                <a:close/>
              </a:path>
            </a:pathLst>
          </a:custGeom>
          <a:solidFill>
            <a:srgbClr val="FFD530"/>
          </a:solidFill>
          <a:ln w="12700">
            <a:solidFill>
              <a:schemeClr val="tx1"/>
            </a:solidFill>
          </a:ln>
        </p:spPr>
        <p:txBody>
          <a:bodyPr/>
          <a:lstStyle/>
          <a:p>
            <a:endParaRPr lang="en-US" dirty="0">
              <a:latin typeface="Arial" panose="020B0604020202020204" pitchFamily="34" charset="0"/>
              <a:cs typeface="Arial" panose="020B0604020202020204" pitchFamily="34" charset="0"/>
            </a:endParaRPr>
          </a:p>
        </p:txBody>
      </p:sp>
      <p:sp>
        <p:nvSpPr>
          <p:cNvPr id="13" name="TextBox 23">
            <a:extLst>
              <a:ext uri="{FF2B5EF4-FFF2-40B4-BE49-F238E27FC236}">
                <a16:creationId xmlns:a16="http://schemas.microsoft.com/office/drawing/2014/main" id="{CD62E7ED-2647-E175-8E16-795BF0EA4575}"/>
              </a:ext>
            </a:extLst>
          </p:cNvPr>
          <p:cNvSpPr txBox="1"/>
          <p:nvPr/>
        </p:nvSpPr>
        <p:spPr>
          <a:xfrm>
            <a:off x="5648799" y="5100509"/>
            <a:ext cx="1844714" cy="3231654"/>
          </a:xfrm>
          <a:prstGeom prst="rect">
            <a:avLst/>
          </a:prstGeom>
        </p:spPr>
        <p:txBody>
          <a:bodyPr wrap="square" lIns="0" tIns="0" rIns="0" bIns="0" rtlCol="0" anchor="t">
            <a:spAutoFit/>
          </a:bodyPr>
          <a:lstStyle/>
          <a:p>
            <a:pPr algn="ctr"/>
            <a:r>
              <a:rPr lang="en-US" sz="1000" b="1" dirty="0">
                <a:latin typeface="Arial" panose="020B0604020202020204" pitchFamily="34" charset="0"/>
                <a:cs typeface="Arial" panose="020B0604020202020204" pitchFamily="34" charset="0"/>
              </a:rPr>
              <a:t>Commanding General</a:t>
            </a:r>
          </a:p>
          <a:p>
            <a:pPr algn="ctr"/>
            <a:r>
              <a:rPr lang="en-US" sz="1000" b="1" dirty="0">
                <a:solidFill>
                  <a:srgbClr val="FF0000"/>
                </a:solidFill>
                <a:latin typeface="Arial" panose="020B0604020202020204" pitchFamily="34" charset="0"/>
                <a:cs typeface="Arial" panose="020B0604020202020204" pitchFamily="34" charset="0"/>
              </a:rPr>
              <a:t>MG Soldier Q. Public</a:t>
            </a:r>
            <a:endParaRPr lang="en-US" sz="1000" b="1" dirty="0">
              <a:latin typeface="Arial" panose="020B0604020202020204" pitchFamily="34" charset="0"/>
              <a:cs typeface="Arial" panose="020B0604020202020204" pitchFamily="34" charset="0"/>
            </a:endParaRPr>
          </a:p>
          <a:p>
            <a:pPr algn="ctr"/>
            <a:r>
              <a:rPr lang="en-US" sz="1000" b="1" dirty="0">
                <a:latin typeface="Arial" panose="020B0604020202020204" pitchFamily="34" charset="0"/>
                <a:cs typeface="Arial" panose="020B0604020202020204" pitchFamily="34" charset="0"/>
              </a:rPr>
              <a:t>Command Sergeant Major</a:t>
            </a:r>
          </a:p>
          <a:p>
            <a:pPr algn="ctr"/>
            <a:r>
              <a:rPr lang="en-US" sz="1000" b="1" dirty="0">
                <a:solidFill>
                  <a:srgbClr val="FF0000"/>
                </a:solidFill>
                <a:latin typeface="Arial" panose="020B0604020202020204" pitchFamily="34" charset="0"/>
                <a:cs typeface="Arial" panose="020B0604020202020204" pitchFamily="34" charset="0"/>
              </a:rPr>
              <a:t>CSM Soldier Q. Public</a:t>
            </a:r>
            <a:endParaRPr lang="en-US" sz="1000" b="1" dirty="0">
              <a:latin typeface="Arial" panose="020B0604020202020204" pitchFamily="34" charset="0"/>
              <a:cs typeface="Arial" panose="020B0604020202020204" pitchFamily="34" charset="0"/>
            </a:endParaRPr>
          </a:p>
          <a:p>
            <a:pPr algn="ctr"/>
            <a:endParaRPr lang="en-US" sz="1000" b="1" dirty="0">
              <a:latin typeface="Arial" panose="020B0604020202020204" pitchFamily="34" charset="0"/>
              <a:cs typeface="Arial" panose="020B0604020202020204" pitchFamily="34" charset="0"/>
            </a:endParaRPr>
          </a:p>
          <a:p>
            <a:pPr algn="ctr"/>
            <a:endParaRPr lang="en-US" sz="1000" b="1" dirty="0">
              <a:latin typeface="Arial" panose="020B0604020202020204" pitchFamily="34" charset="0"/>
              <a:cs typeface="Arial" panose="020B0604020202020204" pitchFamily="34" charset="0"/>
            </a:endParaRPr>
          </a:p>
          <a:p>
            <a:pPr algn="ctr"/>
            <a:endParaRPr lang="en-US" sz="1000" b="1" dirty="0">
              <a:latin typeface="Arial" panose="020B0604020202020204" pitchFamily="34" charset="0"/>
              <a:cs typeface="Arial" panose="020B0604020202020204" pitchFamily="34" charset="0"/>
            </a:endParaRPr>
          </a:p>
          <a:p>
            <a:pPr algn="ctr"/>
            <a:endParaRPr lang="en-US" sz="1000" b="1" dirty="0">
              <a:latin typeface="Arial" panose="020B0604020202020204" pitchFamily="34" charset="0"/>
              <a:cs typeface="Arial" panose="020B0604020202020204" pitchFamily="34" charset="0"/>
            </a:endParaRPr>
          </a:p>
          <a:p>
            <a:pPr algn="ctr"/>
            <a:endParaRPr lang="en-US" sz="1000" b="1" dirty="0">
              <a:latin typeface="Arial" panose="020B0604020202020204" pitchFamily="34" charset="0"/>
              <a:cs typeface="Arial" panose="020B0604020202020204" pitchFamily="34" charset="0"/>
            </a:endParaRPr>
          </a:p>
          <a:p>
            <a:pPr algn="ctr"/>
            <a:endParaRPr lang="en-US" sz="1000" b="1" dirty="0">
              <a:latin typeface="Arial" panose="020B0604020202020204" pitchFamily="34" charset="0"/>
              <a:cs typeface="Arial" panose="020B0604020202020204" pitchFamily="34" charset="0"/>
            </a:endParaRPr>
          </a:p>
          <a:p>
            <a:pPr algn="ctr"/>
            <a:endParaRPr lang="en-US" sz="1000" b="1" dirty="0">
              <a:latin typeface="Arial" panose="020B0604020202020204" pitchFamily="34" charset="0"/>
              <a:cs typeface="Arial" panose="020B0604020202020204" pitchFamily="34" charset="0"/>
            </a:endParaRPr>
          </a:p>
          <a:p>
            <a:pPr algn="ctr"/>
            <a:r>
              <a:rPr lang="en-US" sz="1000" b="1" dirty="0">
                <a:latin typeface="Arial" panose="020B0604020202020204" pitchFamily="34" charset="0"/>
                <a:cs typeface="Arial" panose="020B0604020202020204" pitchFamily="34" charset="0"/>
              </a:rPr>
              <a:t>Command Inspector General</a:t>
            </a:r>
          </a:p>
          <a:p>
            <a:pPr algn="ctr"/>
            <a:r>
              <a:rPr lang="en-US" sz="1000" b="1" dirty="0">
                <a:solidFill>
                  <a:srgbClr val="FF0000"/>
                </a:solidFill>
                <a:latin typeface="Arial" panose="020B0604020202020204" pitchFamily="34" charset="0"/>
                <a:cs typeface="Arial" panose="020B0604020202020204" pitchFamily="34" charset="0"/>
              </a:rPr>
              <a:t>LTC Soldier Q. Public</a:t>
            </a:r>
            <a:endParaRPr lang="en-US" sz="1000" b="1" dirty="0">
              <a:latin typeface="Arial" panose="020B0604020202020204" pitchFamily="34" charset="0"/>
              <a:cs typeface="Arial" panose="020B0604020202020204" pitchFamily="34" charset="0"/>
            </a:endParaRPr>
          </a:p>
          <a:p>
            <a:pPr algn="ctr"/>
            <a:r>
              <a:rPr lang="en-US" sz="1000" b="1" dirty="0">
                <a:latin typeface="Arial" panose="020B0604020202020204" pitchFamily="34" charset="0"/>
                <a:cs typeface="Arial" panose="020B0604020202020204" pitchFamily="34" charset="0"/>
              </a:rPr>
              <a:t>Inspector General NCOIC</a:t>
            </a:r>
          </a:p>
          <a:p>
            <a:pPr algn="ctr"/>
            <a:r>
              <a:rPr lang="en-US" sz="1000" b="1" dirty="0">
                <a:solidFill>
                  <a:srgbClr val="FF0000"/>
                </a:solidFill>
                <a:latin typeface="Arial" panose="020B0604020202020204" pitchFamily="34" charset="0"/>
                <a:cs typeface="Arial" panose="020B0604020202020204" pitchFamily="34" charset="0"/>
              </a:rPr>
              <a:t>SGM Soldier Q. Public</a:t>
            </a:r>
          </a:p>
          <a:p>
            <a:pPr algn="ctr"/>
            <a:endParaRPr lang="en-US" sz="1000" b="1" dirty="0">
              <a:solidFill>
                <a:srgbClr val="FF0000"/>
              </a:solidFill>
              <a:latin typeface="Arial" panose="020B0604020202020204" pitchFamily="34" charset="0"/>
              <a:cs typeface="Arial" panose="020B0604020202020204" pitchFamily="34" charset="0"/>
            </a:endParaRPr>
          </a:p>
          <a:p>
            <a:pPr algn="ctr"/>
            <a:r>
              <a:rPr lang="en-US" sz="1000" b="1" u="sng" dirty="0">
                <a:latin typeface="Arial" panose="020B0604020202020204" pitchFamily="34" charset="0"/>
                <a:cs typeface="Arial" panose="020B0604020202020204" pitchFamily="34" charset="0"/>
              </a:rPr>
              <a:t>IG Points of Contact</a:t>
            </a:r>
          </a:p>
          <a:p>
            <a:pPr algn="ctr"/>
            <a:r>
              <a:rPr lang="en-US" sz="1000" b="1" dirty="0">
                <a:solidFill>
                  <a:srgbClr val="FF0000"/>
                </a:solidFill>
                <a:latin typeface="Arial" panose="020B0604020202020204" pitchFamily="34" charset="0"/>
                <a:cs typeface="Arial" panose="020B0604020202020204" pitchFamily="34" charset="0"/>
              </a:rPr>
              <a:t>Unit </a:t>
            </a:r>
            <a:r>
              <a:rPr lang="en-US" sz="1000" b="1" dirty="0">
                <a:latin typeface="Arial" panose="020B0604020202020204" pitchFamily="34" charset="0"/>
                <a:cs typeface="Arial" panose="020B0604020202020204" pitchFamily="34" charset="0"/>
              </a:rPr>
              <a:t>IG Office</a:t>
            </a:r>
          </a:p>
          <a:p>
            <a:pPr algn="ctr"/>
            <a:r>
              <a:rPr lang="en-US" sz="1000" b="1" dirty="0">
                <a:solidFill>
                  <a:srgbClr val="FF0000"/>
                </a:solidFill>
                <a:latin typeface="Arial" panose="020B0604020202020204" pitchFamily="34" charset="0"/>
                <a:cs typeface="Arial" panose="020B0604020202020204" pitchFamily="34" charset="0"/>
              </a:rPr>
              <a:t>Building 1234</a:t>
            </a:r>
          </a:p>
          <a:p>
            <a:pPr algn="ctr"/>
            <a:r>
              <a:rPr lang="en-US" sz="1000" b="1" dirty="0">
                <a:solidFill>
                  <a:srgbClr val="FF0000"/>
                </a:solidFill>
                <a:latin typeface="Arial" panose="020B0604020202020204" pitchFamily="34" charset="0"/>
                <a:cs typeface="Arial" panose="020B0604020202020204" pitchFamily="34" charset="0"/>
              </a:rPr>
              <a:t>Hooah Drive</a:t>
            </a:r>
          </a:p>
          <a:p>
            <a:pPr algn="ctr"/>
            <a:r>
              <a:rPr lang="en-US" sz="1000" b="1" dirty="0">
                <a:solidFill>
                  <a:srgbClr val="FF0000"/>
                </a:solidFill>
                <a:latin typeface="Arial" panose="020B0604020202020204" pitchFamily="34" charset="0"/>
                <a:cs typeface="Arial" panose="020B0604020202020204" pitchFamily="34" charset="0"/>
              </a:rPr>
              <a:t>Fort Swampy XX 55555</a:t>
            </a:r>
            <a:endParaRPr lang="en-US" sz="1000" spc="8" dirty="0">
              <a:solidFill>
                <a:srgbClr val="000000"/>
              </a:solidFill>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BF187496-2BAC-9BA4-8DC5-AA423256AB59}"/>
              </a:ext>
            </a:extLst>
          </p:cNvPr>
          <p:cNvSpPr txBox="1"/>
          <p:nvPr/>
        </p:nvSpPr>
        <p:spPr>
          <a:xfrm>
            <a:off x="5913799" y="3313493"/>
            <a:ext cx="1305472" cy="923330"/>
          </a:xfrm>
          <a:prstGeom prst="rect">
            <a:avLst/>
          </a:prstGeom>
          <a:noFill/>
        </p:spPr>
        <p:txBody>
          <a:bodyPr wrap="square" rtlCol="0">
            <a:spAutoFit/>
          </a:bodyPr>
          <a:lstStyle/>
          <a:p>
            <a:pPr algn="ctr"/>
            <a:r>
              <a:rPr lang="en-US" dirty="0">
                <a:solidFill>
                  <a:srgbClr val="FF0000"/>
                </a:solidFill>
                <a:latin typeface="Arial" panose="020B0604020202020204" pitchFamily="34" charset="0"/>
                <a:cs typeface="Arial" panose="020B0604020202020204" pitchFamily="34" charset="0"/>
              </a:rPr>
              <a:t>Unit patch/logo</a:t>
            </a:r>
          </a:p>
          <a:p>
            <a:pPr algn="ctr"/>
            <a:r>
              <a:rPr lang="en-US" dirty="0">
                <a:solidFill>
                  <a:srgbClr val="FF0000"/>
                </a:solidFill>
                <a:latin typeface="Arial" panose="020B0604020202020204" pitchFamily="34" charset="0"/>
                <a:cs typeface="Arial" panose="020B0604020202020204" pitchFamily="34" charset="0"/>
              </a:rPr>
              <a:t>goes here</a:t>
            </a:r>
          </a:p>
        </p:txBody>
      </p:sp>
      <p:pic>
        <p:nvPicPr>
          <p:cNvPr id="19" name="Picture 16">
            <a:extLst>
              <a:ext uri="{FF2B5EF4-FFF2-40B4-BE49-F238E27FC236}">
                <a16:creationId xmlns:a16="http://schemas.microsoft.com/office/drawing/2014/main" id="{0AD6537A-77EA-FC69-2010-42EC67D10659}"/>
              </a:ext>
            </a:extLst>
          </p:cNvPr>
          <p:cNvPicPr>
            <a:picLocks noChangeAspect="1"/>
          </p:cNvPicPr>
          <p:nvPr/>
        </p:nvPicPr>
        <p:blipFill>
          <a:blip r:embed="rId4"/>
          <a:srcRect/>
          <a:stretch>
            <a:fillRect/>
          </a:stretch>
        </p:blipFill>
        <p:spPr>
          <a:xfrm>
            <a:off x="6082598" y="5757600"/>
            <a:ext cx="977116" cy="972419"/>
          </a:xfrm>
          <a:prstGeom prst="rect">
            <a:avLst/>
          </a:prstGeom>
        </p:spPr>
      </p:pic>
      <p:pic>
        <p:nvPicPr>
          <p:cNvPr id="17" name="Picture 17"/>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014085" y="8416468"/>
            <a:ext cx="1116181" cy="1114866"/>
          </a:xfrm>
          <a:prstGeom prst="rect">
            <a:avLst/>
          </a:prstGeom>
        </p:spPr>
      </p:pic>
      <p:sp>
        <p:nvSpPr>
          <p:cNvPr id="24" name="TextBox 23">
            <a:extLst>
              <a:ext uri="{FF2B5EF4-FFF2-40B4-BE49-F238E27FC236}">
                <a16:creationId xmlns:a16="http://schemas.microsoft.com/office/drawing/2014/main" id="{357375BD-B58E-5B2D-A3D7-B6E492E0C786}"/>
              </a:ext>
            </a:extLst>
          </p:cNvPr>
          <p:cNvSpPr txBox="1"/>
          <p:nvPr/>
        </p:nvSpPr>
        <p:spPr>
          <a:xfrm>
            <a:off x="5644178" y="9531334"/>
            <a:ext cx="1844714" cy="261610"/>
          </a:xfrm>
          <a:prstGeom prst="rect">
            <a:avLst/>
          </a:prstGeom>
          <a:noFill/>
        </p:spPr>
        <p:txBody>
          <a:bodyPr wrap="square" rtlCol="0">
            <a:spAutoFit/>
          </a:bodyPr>
          <a:lstStyle/>
          <a:p>
            <a:pPr algn="ctr"/>
            <a:r>
              <a:rPr lang="en-US" sz="1100" b="1" cap="small" dirty="0">
                <a:latin typeface="Arial" panose="020B0604020202020204" pitchFamily="34" charset="0"/>
                <a:cs typeface="Arial" panose="020B0604020202020204" pitchFamily="34" charset="0"/>
              </a:rPr>
              <a:t>IG.army.mil</a:t>
            </a:r>
          </a:p>
        </p:txBody>
      </p:sp>
      <p:sp>
        <p:nvSpPr>
          <p:cNvPr id="22" name="TextBox 21">
            <a:extLst>
              <a:ext uri="{FF2B5EF4-FFF2-40B4-BE49-F238E27FC236}">
                <a16:creationId xmlns:a16="http://schemas.microsoft.com/office/drawing/2014/main" id="{49CB1159-93BA-F969-8E8B-56207DE1591D}"/>
              </a:ext>
            </a:extLst>
          </p:cNvPr>
          <p:cNvSpPr txBox="1"/>
          <p:nvPr/>
        </p:nvSpPr>
        <p:spPr>
          <a:xfrm>
            <a:off x="209517" y="1226516"/>
            <a:ext cx="5243965" cy="1107996"/>
          </a:xfrm>
          <a:prstGeom prst="rect">
            <a:avLst/>
          </a:prstGeom>
          <a:noFill/>
        </p:spPr>
        <p:txBody>
          <a:bodyPr wrap="square">
            <a:spAutoFit/>
          </a:bodyPr>
          <a:lstStyle/>
          <a:p>
            <a:pPr algn="ctr"/>
            <a:r>
              <a:rPr lang="en-US" sz="3300" b="1" u="sng"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Profiles</a:t>
            </a:r>
            <a:r>
              <a:rPr lang="en-US" sz="33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 Who approves?</a:t>
            </a:r>
            <a:br>
              <a:rPr lang="en-US" sz="33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br>
            <a:r>
              <a:rPr lang="en-US" sz="33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Who can ask to see it?</a:t>
            </a:r>
          </a:p>
        </p:txBody>
      </p:sp>
      <p:sp>
        <p:nvSpPr>
          <p:cNvPr id="25" name="TextBox 24">
            <a:extLst>
              <a:ext uri="{FF2B5EF4-FFF2-40B4-BE49-F238E27FC236}">
                <a16:creationId xmlns:a16="http://schemas.microsoft.com/office/drawing/2014/main" id="{14CEABB0-2F8B-14E7-C7D4-7EC73E8686AC}"/>
              </a:ext>
            </a:extLst>
          </p:cNvPr>
          <p:cNvSpPr txBox="1"/>
          <p:nvPr/>
        </p:nvSpPr>
        <p:spPr>
          <a:xfrm>
            <a:off x="240913" y="2278249"/>
            <a:ext cx="5243965" cy="5433803"/>
          </a:xfrm>
          <a:prstGeom prst="rect">
            <a:avLst/>
          </a:prstGeom>
          <a:noFill/>
        </p:spPr>
        <p:txBody>
          <a:bodyPr wrap="none" tIns="91440" bIns="91440" numCol="2" spcCol="91440" rtlCol="0">
            <a:noAutofit/>
          </a:bodyPr>
          <a:lstStyle/>
          <a:p>
            <a:pPr algn="ctr">
              <a:spcAft>
                <a:spcPts val="300"/>
              </a:spcAft>
            </a:pPr>
            <a:r>
              <a:rPr lang="en-US" sz="1400" b="1" i="0" u="none" strike="noStrike" baseline="0" dirty="0">
                <a:solidFill>
                  <a:srgbClr val="000000"/>
                </a:solidFill>
                <a:latin typeface="Arial" panose="020B0604020202020204" pitchFamily="34" charset="0"/>
                <a:cs typeface="Arial" panose="020B0604020202020204" pitchFamily="34" charset="0"/>
              </a:rPr>
              <a:t>What is a profile, </a:t>
            </a:r>
            <a:br>
              <a:rPr lang="en-US" sz="1400" b="1" i="0" u="none" strike="noStrike" baseline="0" dirty="0">
                <a:solidFill>
                  <a:srgbClr val="000000"/>
                </a:solidFill>
                <a:latin typeface="Arial" panose="020B0604020202020204" pitchFamily="34" charset="0"/>
                <a:cs typeface="Arial" panose="020B0604020202020204" pitchFamily="34" charset="0"/>
              </a:rPr>
            </a:br>
            <a:r>
              <a:rPr lang="en-US" sz="1400" b="1" i="0" u="none" strike="noStrike" baseline="0" dirty="0">
                <a:solidFill>
                  <a:srgbClr val="000000"/>
                </a:solidFill>
                <a:latin typeface="Arial" panose="020B0604020202020204" pitchFamily="34" charset="0"/>
                <a:cs typeface="Arial" panose="020B0604020202020204" pitchFamily="34" charset="0"/>
              </a:rPr>
              <a:t>and how is it approved?</a:t>
            </a:r>
          </a:p>
          <a:p>
            <a:pPr indent="174625" algn="l"/>
            <a:r>
              <a:rPr lang="en-US" sz="1100" dirty="0">
                <a:solidFill>
                  <a:srgbClr val="000000"/>
                </a:solidFill>
                <a:latin typeface="Arial" panose="020B0604020202020204" pitchFamily="34" charset="0"/>
                <a:cs typeface="Arial" panose="020B0604020202020204" pitchFamily="34" charset="0"/>
              </a:rPr>
              <a:t>There are two types of physical profiles, </a:t>
            </a:r>
            <a:r>
              <a:rPr lang="en-US" sz="1100" u="sng" dirty="0">
                <a:solidFill>
                  <a:srgbClr val="000000"/>
                </a:solidFill>
                <a:latin typeface="Arial" panose="020B0604020202020204" pitchFamily="34" charset="0"/>
                <a:cs typeface="Arial" panose="020B0604020202020204" pitchFamily="34" charset="0"/>
              </a:rPr>
              <a:t>Temporary</a:t>
            </a:r>
            <a:r>
              <a:rPr lang="en-US" sz="1100" dirty="0">
                <a:solidFill>
                  <a:srgbClr val="000000"/>
                </a:solidFill>
                <a:latin typeface="Arial" panose="020B0604020202020204" pitchFamily="34" charset="0"/>
                <a:cs typeface="Arial" panose="020B0604020202020204" pitchFamily="34" charset="0"/>
              </a:rPr>
              <a:t> and </a:t>
            </a:r>
            <a:r>
              <a:rPr lang="en-US" sz="1100" u="sng" dirty="0">
                <a:solidFill>
                  <a:srgbClr val="000000"/>
                </a:solidFill>
                <a:latin typeface="Arial" panose="020B0604020202020204" pitchFamily="34" charset="0"/>
                <a:cs typeface="Arial" panose="020B0604020202020204" pitchFamily="34" charset="0"/>
              </a:rPr>
              <a:t>Permanent</a:t>
            </a:r>
            <a:r>
              <a:rPr lang="en-US" sz="1100" dirty="0">
                <a:solidFill>
                  <a:srgbClr val="000000"/>
                </a:solidFill>
                <a:latin typeface="Arial" panose="020B0604020202020204" pitchFamily="34" charset="0"/>
                <a:cs typeface="Arial" panose="020B0604020202020204" pitchFamily="34" charset="0"/>
              </a:rPr>
              <a:t>. All profiles exceeding seven days will be entered in the e-Profile system for commanders’ review.</a:t>
            </a:r>
          </a:p>
          <a:p>
            <a:pPr indent="174625" algn="l"/>
            <a:r>
              <a:rPr lang="en-US" sz="1100" dirty="0">
                <a:solidFill>
                  <a:srgbClr val="000000"/>
                </a:solidFill>
                <a:latin typeface="Arial" panose="020B0604020202020204" pitchFamily="34" charset="0"/>
                <a:cs typeface="Arial" panose="020B0604020202020204" pitchFamily="34" charset="0"/>
              </a:rPr>
              <a:t>Per Army Directive (AD) 2025-13, Facial Hair Grooming Standards, </a:t>
            </a:r>
            <a:r>
              <a:rPr lang="en-US" sz="1100" u="sng" dirty="0">
                <a:solidFill>
                  <a:srgbClr val="000000"/>
                </a:solidFill>
                <a:latin typeface="Arial" panose="020B0604020202020204" pitchFamily="34" charset="0"/>
                <a:cs typeface="Arial" panose="020B0604020202020204" pitchFamily="34" charset="0"/>
              </a:rPr>
              <a:t>temporary</a:t>
            </a:r>
            <a:r>
              <a:rPr lang="en-US" sz="1100" dirty="0">
                <a:solidFill>
                  <a:srgbClr val="000000"/>
                </a:solidFill>
                <a:latin typeface="Arial" panose="020B0604020202020204" pitchFamily="34" charset="0"/>
                <a:cs typeface="Arial" panose="020B0604020202020204" pitchFamily="34" charset="0"/>
              </a:rPr>
              <a:t> shaving profiles and medical treatment plans are recommended by a medical provider for the O-5 Commander’s review.  Once the medical treatment plan is approved, the O-5 Commander will issue an </a:t>
            </a:r>
            <a:r>
              <a:rPr lang="en-US" sz="1100" dirty="0" err="1">
                <a:solidFill>
                  <a:srgbClr val="000000"/>
                </a:solidFill>
                <a:latin typeface="Arial" panose="020B0604020202020204" pitchFamily="34" charset="0"/>
                <a:cs typeface="Arial" panose="020B0604020202020204" pitchFamily="34" charset="0"/>
              </a:rPr>
              <a:t>ETP</a:t>
            </a:r>
            <a:r>
              <a:rPr lang="en-US" sz="1100" dirty="0">
                <a:solidFill>
                  <a:srgbClr val="000000"/>
                </a:solidFill>
                <a:latin typeface="Arial" panose="020B0604020202020204" pitchFamily="34" charset="0"/>
                <a:cs typeface="Arial" panose="020B0604020202020204" pitchFamily="34" charset="0"/>
              </a:rPr>
              <a:t> for facial hair grooming standards. </a:t>
            </a:r>
          </a:p>
          <a:p>
            <a:pPr indent="174625" algn="l"/>
            <a:r>
              <a:rPr lang="en-US" sz="1100" dirty="0">
                <a:solidFill>
                  <a:srgbClr val="000000"/>
                </a:solidFill>
                <a:latin typeface="Arial" panose="020B0604020202020204" pitchFamily="34" charset="0"/>
                <a:cs typeface="Arial" panose="020B0604020202020204" pitchFamily="34" charset="0"/>
              </a:rPr>
              <a:t>Temporary profiles can be extended by the profiling officer as needed, up to 12 months, in order to facilitate recovery. The Soldier’s commander will monitor the progress of the Soldier’s recovery, and can request further evaluations if deemed necessary. </a:t>
            </a:r>
          </a:p>
          <a:p>
            <a:pPr algn="ctr">
              <a:spcBef>
                <a:spcPts val="300"/>
              </a:spcBef>
              <a:spcAft>
                <a:spcPts val="300"/>
              </a:spcAft>
            </a:pPr>
            <a:r>
              <a:rPr lang="en-US" sz="1400" b="1" dirty="0">
                <a:solidFill>
                  <a:srgbClr val="000000"/>
                </a:solidFill>
                <a:latin typeface="Arial" panose="020B0604020202020204" pitchFamily="34" charset="0"/>
                <a:cs typeface="Arial" panose="020B0604020202020204" pitchFamily="34" charset="0"/>
              </a:rPr>
              <a:t>Who can ask to see or </a:t>
            </a:r>
            <a:br>
              <a:rPr lang="en-US" sz="1400" b="1" dirty="0">
                <a:solidFill>
                  <a:srgbClr val="000000"/>
                </a:solidFill>
                <a:latin typeface="Arial" panose="020B0604020202020204" pitchFamily="34" charset="0"/>
                <a:cs typeface="Arial" panose="020B0604020202020204" pitchFamily="34" charset="0"/>
              </a:rPr>
            </a:br>
            <a:r>
              <a:rPr lang="en-US" sz="1400" b="1" dirty="0">
                <a:solidFill>
                  <a:srgbClr val="000000"/>
                </a:solidFill>
                <a:latin typeface="Arial" panose="020B0604020202020204" pitchFamily="34" charset="0"/>
                <a:cs typeface="Arial" panose="020B0604020202020204" pitchFamily="34" charset="0"/>
              </a:rPr>
              <a:t>verify a Soldier’s profile?</a:t>
            </a:r>
            <a:r>
              <a:rPr lang="en-US" sz="1600" b="1" dirty="0">
                <a:solidFill>
                  <a:srgbClr val="000000"/>
                </a:solidFill>
                <a:latin typeface="Arial" panose="020B0604020202020204" pitchFamily="34" charset="0"/>
                <a:cs typeface="Arial" panose="020B0604020202020204" pitchFamily="34" charset="0"/>
              </a:rPr>
              <a:t> </a:t>
            </a:r>
          </a:p>
          <a:p>
            <a:pPr indent="174625" algn="l"/>
            <a:r>
              <a:rPr lang="en-US" sz="1100" u="sng" dirty="0">
                <a:latin typeface="Arial" panose="020B0604020202020204" pitchFamily="34" charset="0"/>
                <a:cs typeface="Arial" panose="020B0604020202020204" pitchFamily="34" charset="0"/>
              </a:rPr>
              <a:t>Any</a:t>
            </a:r>
            <a:r>
              <a:rPr lang="en-US" sz="1100" dirty="0">
                <a:latin typeface="Arial" panose="020B0604020202020204" pitchFamily="34" charset="0"/>
                <a:cs typeface="Arial" panose="020B0604020202020204" pitchFamily="34" charset="0"/>
              </a:rPr>
              <a:t> leader can ask a Soldier to verify his or her profile (either temporary or permanent), but the Soldier is </a:t>
            </a:r>
            <a:r>
              <a:rPr lang="en-US" sz="1100" i="1" dirty="0">
                <a:latin typeface="Arial" panose="020B0604020202020204" pitchFamily="34" charset="0"/>
                <a:cs typeface="Arial" panose="020B0604020202020204" pitchFamily="34" charset="0"/>
              </a:rPr>
              <a:t>not</a:t>
            </a:r>
            <a:r>
              <a:rPr lang="en-US" sz="1100" dirty="0">
                <a:latin typeface="Arial" panose="020B0604020202020204" pitchFamily="34" charset="0"/>
                <a:cs typeface="Arial" panose="020B0604020202020204" pitchFamily="34" charset="0"/>
              </a:rPr>
              <a:t> required to carry a paper copy of the profile. Shaving profiles are the exception (see below).</a:t>
            </a:r>
          </a:p>
          <a:p>
            <a:pPr indent="174625" algn="l"/>
            <a:r>
              <a:rPr lang="en-US" sz="1100" dirty="0">
                <a:latin typeface="Arial" panose="020B0604020202020204" pitchFamily="34" charset="0"/>
                <a:cs typeface="Arial" panose="020B0604020202020204" pitchFamily="34" charset="0"/>
              </a:rPr>
              <a:t>Leaders can validate a profile by engaging with medical personnel, or the Soldier’s supervisor or commander.</a:t>
            </a:r>
          </a:p>
          <a:p>
            <a:pPr indent="174625" algn="l"/>
            <a:r>
              <a:rPr lang="en-US" sz="11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Note:</a:t>
            </a:r>
            <a:r>
              <a:rPr lang="en-US" sz="1100" dirty="0">
                <a:latin typeface="Arial" panose="020B0604020202020204" pitchFamily="34" charset="0"/>
                <a:cs typeface="Arial" panose="020B0604020202020204" pitchFamily="34" charset="0"/>
              </a:rPr>
              <a:t> Requesting verification of a profile </a:t>
            </a:r>
            <a:r>
              <a:rPr lang="en-US" sz="1100" i="1" dirty="0">
                <a:latin typeface="Arial" panose="020B0604020202020204" pitchFamily="34" charset="0"/>
                <a:cs typeface="Arial" panose="020B0604020202020204" pitchFamily="34" charset="0"/>
              </a:rPr>
              <a:t>does not </a:t>
            </a:r>
            <a:r>
              <a:rPr lang="en-US" sz="1100" dirty="0">
                <a:latin typeface="Arial" panose="020B0604020202020204" pitchFamily="34" charset="0"/>
                <a:cs typeface="Arial" panose="020B0604020202020204" pitchFamily="34" charset="0"/>
              </a:rPr>
              <a:t>violate the Health Insurance Portability and Accountability Act of 1996 (HIPAA). Please see DoD Manual 6025.18, Implementation of the HIPAA Privacy Rule in DoD Health Care Programs, para. 4.4 k(1)(a).</a:t>
            </a:r>
            <a:endParaRPr lang="en-US" sz="1200" b="1" dirty="0">
              <a:solidFill>
                <a:srgbClr val="000000"/>
              </a:solidFill>
              <a:latin typeface="Arial" panose="020B0604020202020204" pitchFamily="34" charset="0"/>
              <a:cs typeface="Arial" panose="020B0604020202020204" pitchFamily="34" charset="0"/>
            </a:endParaRPr>
          </a:p>
          <a:p>
            <a:pPr algn="ctr">
              <a:spcBef>
                <a:spcPts val="300"/>
              </a:spcBef>
              <a:spcAft>
                <a:spcPts val="300"/>
              </a:spcAft>
            </a:pPr>
            <a:r>
              <a:rPr lang="en-US" sz="1400" b="1" dirty="0">
                <a:latin typeface="Arial" panose="020B0604020202020204" pitchFamily="34" charset="0"/>
                <a:cs typeface="Arial" panose="020B0604020202020204" pitchFamily="34" charset="0"/>
              </a:rPr>
              <a:t>Shaving profiles</a:t>
            </a:r>
          </a:p>
          <a:p>
            <a:pPr indent="174625" algn="l"/>
            <a:r>
              <a:rPr lang="en-US" sz="1100" dirty="0">
                <a:solidFill>
                  <a:srgbClr val="000000"/>
                </a:solidFill>
                <a:latin typeface="Arial" panose="020B0604020202020204" pitchFamily="34" charset="0"/>
                <a:cs typeface="Arial" panose="020B0604020202020204" pitchFamily="34" charset="0"/>
              </a:rPr>
              <a:t>Soldiers may receive a temporary shaving profile, in phases, if they have a diagnosed skin condition such as </a:t>
            </a:r>
            <a:r>
              <a:rPr lang="en-US" sz="1100" i="1" dirty="0">
                <a:solidFill>
                  <a:srgbClr val="000000"/>
                </a:solidFill>
                <a:latin typeface="Arial" panose="020B0604020202020204" pitchFamily="34" charset="0"/>
                <a:cs typeface="Arial" panose="020B0604020202020204" pitchFamily="34" charset="0"/>
              </a:rPr>
              <a:t>pseudofolliculitis barbae</a:t>
            </a:r>
            <a:r>
              <a:rPr lang="en-US" sz="1100" dirty="0">
                <a:solidFill>
                  <a:srgbClr val="000000"/>
                </a:solidFill>
                <a:latin typeface="Arial" panose="020B0604020202020204" pitchFamily="34" charset="0"/>
                <a:cs typeface="Arial" panose="020B0604020202020204" pitchFamily="34" charset="0"/>
              </a:rPr>
              <a:t> (shaving bumps) or </a:t>
            </a:r>
            <a:r>
              <a:rPr lang="en-US" sz="1100" i="1" dirty="0">
                <a:latin typeface="Arial" panose="020B0604020202020204" pitchFamily="34" charset="0"/>
                <a:cs typeface="Arial" panose="020B0604020202020204" pitchFamily="34" charset="0"/>
              </a:rPr>
              <a:t>acne </a:t>
            </a:r>
            <a:r>
              <a:rPr lang="en-US" sz="1100" i="1" dirty="0" err="1">
                <a:latin typeface="Arial" panose="020B0604020202020204" pitchFamily="34" charset="0"/>
                <a:cs typeface="Arial" panose="020B0604020202020204" pitchFamily="34" charset="0"/>
              </a:rPr>
              <a:t>keloidalis</a:t>
            </a:r>
            <a:r>
              <a:rPr lang="en-US" sz="1100" i="1" dirty="0">
                <a:latin typeface="Arial" panose="020B0604020202020204" pitchFamily="34" charset="0"/>
                <a:cs typeface="Arial" panose="020B0604020202020204" pitchFamily="34" charset="0"/>
              </a:rPr>
              <a:t> nuchae</a:t>
            </a:r>
            <a:r>
              <a:rPr lang="en-US" sz="1100" dirty="0">
                <a:latin typeface="Arial" panose="020B0604020202020204" pitchFamily="34" charset="0"/>
                <a:cs typeface="Arial" panose="020B0604020202020204" pitchFamily="34" charset="0"/>
              </a:rPr>
              <a:t>.</a:t>
            </a:r>
          </a:p>
          <a:p>
            <a:pPr indent="174625" algn="l"/>
            <a:r>
              <a:rPr lang="en-US" sz="1100" dirty="0">
                <a:solidFill>
                  <a:srgbClr val="000000"/>
                </a:solidFill>
                <a:latin typeface="Arial" panose="020B0604020202020204" pitchFamily="34" charset="0"/>
                <a:cs typeface="Arial" panose="020B0604020202020204" pitchFamily="34" charset="0"/>
              </a:rPr>
              <a:t>The Soldier will be exempt from shaving during treatment process, however, facial hair will be kept trimmed to a maximum of ¼ inch in length. Grooming will not be shaped, edged, or fashioned in a manner contrary to Army standards.</a:t>
            </a:r>
          </a:p>
          <a:p>
            <a:pPr indent="174625" algn="l"/>
            <a:r>
              <a:rPr lang="en-US" sz="1100" b="1" dirty="0">
                <a:latin typeface="Arial" panose="020B0604020202020204" pitchFamily="34" charset="0"/>
                <a:cs typeface="Arial" panose="020B0604020202020204" pitchFamily="34" charset="0"/>
              </a:rPr>
              <a:t>Soldiers with an accommodation for facial hair grooming standards, whether for physical conditions or religious reasons, must produce a copy of their exception </a:t>
            </a:r>
            <a:r>
              <a:rPr lang="en-US" sz="1100" b="1" dirty="0">
                <a:solidFill>
                  <a:srgbClr val="000000"/>
                </a:solidFill>
                <a:latin typeface="Arial" panose="020B0604020202020204" pitchFamily="34" charset="0"/>
                <a:cs typeface="Arial" panose="020B0604020202020204" pitchFamily="34" charset="0"/>
              </a:rPr>
              <a:t>to policy or religious accommodation decision memorandum on request. </a:t>
            </a:r>
            <a:br>
              <a:rPr lang="en-US" sz="1400" b="1" dirty="0">
                <a:solidFill>
                  <a:srgbClr val="000000"/>
                </a:solidFill>
                <a:latin typeface="Arial" panose="020B0604020202020204" pitchFamily="34" charset="0"/>
                <a:cs typeface="Arial" panose="020B0604020202020204" pitchFamily="34" charset="0"/>
              </a:rPr>
            </a:br>
            <a:r>
              <a:rPr lang="en-US" sz="1100" i="1" dirty="0">
                <a:solidFill>
                  <a:srgbClr val="000000"/>
                </a:solidFill>
                <a:latin typeface="Arial" panose="020B0604020202020204" pitchFamily="34" charset="0"/>
                <a:cs typeface="Arial" panose="020B0604020202020204" pitchFamily="34" charset="0"/>
              </a:rPr>
              <a:t>(Also see IG Update 25-3, August 2025)</a:t>
            </a:r>
            <a:endParaRPr lang="en-US" sz="1400" i="1" dirty="0">
              <a:solidFill>
                <a:srgbClr val="000000"/>
              </a:solidFill>
              <a:latin typeface="Arial" panose="020B0604020202020204" pitchFamily="34" charset="0"/>
              <a:cs typeface="Arial" panose="020B0604020202020204" pitchFamily="34" charset="0"/>
            </a:endParaRPr>
          </a:p>
        </p:txBody>
      </p:sp>
      <p:sp>
        <p:nvSpPr>
          <p:cNvPr id="5" name="Freeform 8">
            <a:extLst>
              <a:ext uri="{FF2B5EF4-FFF2-40B4-BE49-F238E27FC236}">
                <a16:creationId xmlns:a16="http://schemas.microsoft.com/office/drawing/2014/main" id="{F57A96C3-DFF8-68B8-6ED4-EA242655D24C}"/>
              </a:ext>
            </a:extLst>
          </p:cNvPr>
          <p:cNvSpPr/>
          <p:nvPr/>
        </p:nvSpPr>
        <p:spPr>
          <a:xfrm>
            <a:off x="239614" y="7848600"/>
            <a:ext cx="5246564" cy="1963536"/>
          </a:xfrm>
          <a:custGeom>
            <a:avLst/>
            <a:gdLst/>
            <a:ahLst/>
            <a:cxnLst/>
            <a:rect l="l" t="t" r="r" b="b"/>
            <a:pathLst>
              <a:path w="937216" h="2321880">
                <a:moveTo>
                  <a:pt x="0" y="0"/>
                </a:moveTo>
                <a:lnTo>
                  <a:pt x="937216" y="0"/>
                </a:lnTo>
                <a:lnTo>
                  <a:pt x="937216" y="2321880"/>
                </a:lnTo>
                <a:lnTo>
                  <a:pt x="0" y="2321880"/>
                </a:lnTo>
                <a:close/>
              </a:path>
            </a:pathLst>
          </a:custGeom>
          <a:solidFill>
            <a:srgbClr val="FFD530"/>
          </a:solidFill>
          <a:ln w="12700">
            <a:solidFill>
              <a:schemeClr val="tx1"/>
            </a:solidFill>
          </a:ln>
        </p:spPr>
        <p:txBody>
          <a:bodyPr wrap="square" lIns="91440" tIns="91440" rIns="91440" bIns="91440"/>
          <a:lstStyle/>
          <a:p>
            <a:pPr algn="ctr">
              <a:spcAft>
                <a:spcPts val="200"/>
              </a:spcAft>
            </a:pPr>
            <a:r>
              <a:rPr lang="en-US" sz="1400" b="1" u="sng" dirty="0">
                <a:latin typeface="Arial" panose="020B0604020202020204" pitchFamily="34" charset="0"/>
                <a:cs typeface="Arial" panose="020B0604020202020204" pitchFamily="34" charset="0"/>
              </a:rPr>
              <a:t>Pertinent Regulations/Policies:</a:t>
            </a:r>
          </a:p>
          <a:p>
            <a:pPr marL="112713" indent="-112713">
              <a:buFont typeface="Arial" panose="020B0604020202020204" pitchFamily="34" charset="0"/>
              <a:buChar char="•"/>
            </a:pPr>
            <a:r>
              <a:rPr lang="en-US" sz="1000" b="1" dirty="0">
                <a:latin typeface="Arial" panose="020B0604020202020204" pitchFamily="34" charset="0"/>
                <a:cs typeface="Arial" panose="020B0604020202020204" pitchFamily="34" charset="0"/>
              </a:rPr>
              <a:t>DoDM 6025.18, </a:t>
            </a:r>
            <a:r>
              <a:rPr lang="en-US" sz="1000" dirty="0">
                <a:latin typeface="Arial" panose="020B0604020202020204" pitchFamily="34" charset="0"/>
                <a:cs typeface="Arial" panose="020B0604020202020204" pitchFamily="34" charset="0"/>
              </a:rPr>
              <a:t>Implementation of HIPAA in DoD Health Care Programs, 13 MAR 2019</a:t>
            </a:r>
          </a:p>
          <a:p>
            <a:pPr marL="112713" indent="-112713">
              <a:buFont typeface="Arial" panose="020B0604020202020204" pitchFamily="34" charset="0"/>
              <a:buChar char="•"/>
            </a:pPr>
            <a:r>
              <a:rPr lang="en-US" sz="1000" b="1" dirty="0">
                <a:latin typeface="Arial" panose="020B0604020202020204" pitchFamily="34" charset="0"/>
                <a:cs typeface="Arial" panose="020B0604020202020204" pitchFamily="34" charset="0"/>
              </a:rPr>
              <a:t>Army Directive (AD) 2025-13, </a:t>
            </a:r>
            <a:r>
              <a:rPr lang="en-US" sz="1000" dirty="0">
                <a:latin typeface="Arial" panose="020B0604020202020204" pitchFamily="34" charset="0"/>
                <a:cs typeface="Arial" panose="020B0604020202020204" pitchFamily="34" charset="0"/>
              </a:rPr>
              <a:t>Facial Hair Grooming Standards, 7 JUL 2025</a:t>
            </a:r>
          </a:p>
          <a:p>
            <a:pPr marL="112713" indent="-112713">
              <a:buFont typeface="Arial" panose="020B0604020202020204" pitchFamily="34" charset="0"/>
              <a:buChar char="•"/>
            </a:pPr>
            <a:r>
              <a:rPr lang="en-US" sz="1000" b="1" dirty="0">
                <a:latin typeface="Arial" panose="020B0604020202020204" pitchFamily="34" charset="0"/>
                <a:cs typeface="Arial" panose="020B0604020202020204" pitchFamily="34" charset="0"/>
              </a:rPr>
              <a:t>HQDA EXORD 263-25, </a:t>
            </a:r>
            <a:r>
              <a:rPr lang="en-US" sz="1000" dirty="0">
                <a:latin typeface="Arial" panose="020B0604020202020204" pitchFamily="34" charset="0"/>
                <a:cs typeface="Arial" panose="020B0604020202020204" pitchFamily="34" charset="0"/>
              </a:rPr>
              <a:t>Implementation of AD 2025-13, 11 JUL 2025</a:t>
            </a:r>
          </a:p>
          <a:p>
            <a:pPr marL="112713" indent="-112713">
              <a:buFont typeface="Arial" panose="020B0604020202020204" pitchFamily="34" charset="0"/>
              <a:buChar char="•"/>
            </a:pPr>
            <a:r>
              <a:rPr lang="en-US" sz="1000" b="1" dirty="0">
                <a:latin typeface="Arial" panose="020B0604020202020204" pitchFamily="34" charset="0"/>
                <a:cs typeface="Arial" panose="020B0604020202020204" pitchFamily="34" charset="0"/>
              </a:rPr>
              <a:t>Army Regulation (AR) 40-501, </a:t>
            </a:r>
            <a:r>
              <a:rPr lang="en-US" sz="1000" dirty="0">
                <a:latin typeface="Arial" panose="020B0604020202020204" pitchFamily="34" charset="0"/>
                <a:cs typeface="Arial" panose="020B0604020202020204" pitchFamily="34" charset="0"/>
              </a:rPr>
              <a:t>Standards of Medical Fitness, 27 JUN 2019</a:t>
            </a:r>
          </a:p>
          <a:p>
            <a:pPr marL="112713" indent="-112713">
              <a:buFont typeface="Arial" panose="020B0604020202020204" pitchFamily="34" charset="0"/>
              <a:buChar char="•"/>
            </a:pPr>
            <a:r>
              <a:rPr lang="en-US" sz="1000" b="1" dirty="0">
                <a:latin typeface="Arial" panose="020B0604020202020204" pitchFamily="34" charset="0"/>
                <a:cs typeface="Arial" panose="020B0604020202020204" pitchFamily="34" charset="0"/>
              </a:rPr>
              <a:t>AR 40-502, </a:t>
            </a:r>
            <a:r>
              <a:rPr lang="en-US" sz="1000" dirty="0">
                <a:latin typeface="Arial" panose="020B0604020202020204" pitchFamily="34" charset="0"/>
                <a:cs typeface="Arial" panose="020B0604020202020204" pitchFamily="34" charset="0"/>
              </a:rPr>
              <a:t>Medical Readiness, 27 JUN 2019</a:t>
            </a:r>
          </a:p>
          <a:p>
            <a:pPr marL="112713" indent="-112713">
              <a:buFont typeface="Arial" panose="020B0604020202020204" pitchFamily="34" charset="0"/>
              <a:buChar char="•"/>
            </a:pPr>
            <a:r>
              <a:rPr lang="en-US" sz="1000" b="1" dirty="0">
                <a:latin typeface="Arial" panose="020B0604020202020204" pitchFamily="34" charset="0"/>
                <a:cs typeface="Arial" panose="020B0604020202020204" pitchFamily="34" charset="0"/>
              </a:rPr>
              <a:t>Department of the Army Pamphlet (DA PAM) 40-502, </a:t>
            </a:r>
            <a:r>
              <a:rPr lang="en-US" sz="1000" dirty="0">
                <a:latin typeface="Arial" panose="020B0604020202020204" pitchFamily="34" charset="0"/>
                <a:cs typeface="Arial" panose="020B0604020202020204" pitchFamily="34" charset="0"/>
              </a:rPr>
              <a:t>Medical Readiness Procedures, 18 DEC 2023</a:t>
            </a:r>
          </a:p>
          <a:p>
            <a:pPr marL="112713" indent="-112713">
              <a:buFont typeface="Arial" panose="020B0604020202020204" pitchFamily="34" charset="0"/>
              <a:buChar char="•"/>
            </a:pPr>
            <a:r>
              <a:rPr lang="en-US" sz="1000" b="1" dirty="0">
                <a:latin typeface="Arial" panose="020B0604020202020204" pitchFamily="34" charset="0"/>
                <a:cs typeface="Arial" panose="020B0604020202020204" pitchFamily="34" charset="0"/>
              </a:rPr>
              <a:t>Technical Bulletin (TB) MED 287: </a:t>
            </a:r>
            <a:r>
              <a:rPr lang="en-US" sz="1000" dirty="0">
                <a:latin typeface="Arial" panose="020B0604020202020204" pitchFamily="34" charset="0"/>
                <a:cs typeface="Arial" panose="020B0604020202020204" pitchFamily="34" charset="0"/>
              </a:rPr>
              <a:t>Pseudofolliculitis of the Beard and Acne </a:t>
            </a:r>
            <a:r>
              <a:rPr lang="en-US" sz="1000" dirty="0" err="1">
                <a:latin typeface="Arial" panose="020B0604020202020204" pitchFamily="34" charset="0"/>
                <a:cs typeface="Arial" panose="020B0604020202020204" pitchFamily="34" charset="0"/>
              </a:rPr>
              <a:t>Keloidalis</a:t>
            </a:r>
            <a:r>
              <a:rPr lang="en-US" sz="1000" dirty="0">
                <a:latin typeface="Arial" panose="020B0604020202020204" pitchFamily="34" charset="0"/>
                <a:cs typeface="Arial" panose="020B0604020202020204" pitchFamily="34" charset="0"/>
              </a:rPr>
              <a:t> Nuchae, 16 JUL 2025</a:t>
            </a:r>
          </a:p>
          <a:p>
            <a:pPr marL="112713" indent="-112713">
              <a:buFont typeface="Arial" panose="020B0604020202020204" pitchFamily="34" charset="0"/>
              <a:buChar char="•"/>
            </a:pPr>
            <a:r>
              <a:rPr lang="en-US" sz="1000" b="1" dirty="0">
                <a:latin typeface="Arial" panose="020B0604020202020204" pitchFamily="34" charset="0"/>
                <a:cs typeface="Arial" panose="020B0604020202020204" pitchFamily="34" charset="0"/>
              </a:rPr>
              <a:t>DA Form 3349-SG</a:t>
            </a:r>
            <a:r>
              <a:rPr lang="en-US" sz="1000" dirty="0">
                <a:latin typeface="Arial" panose="020B0604020202020204" pitchFamily="34" charset="0"/>
                <a:cs typeface="Arial" panose="020B0604020202020204" pitchFamily="34" charset="0"/>
              </a:rPr>
              <a:t>, Physical Profile Record</a:t>
            </a:r>
          </a:p>
          <a:p>
            <a:pPr marL="171450" indent="-171450" algn="ctr">
              <a:buFont typeface="Arial" panose="020B0604020202020204" pitchFamily="34" charset="0"/>
              <a:buChar char="•"/>
            </a:pPr>
            <a:endParaRPr lang="en-US" sz="900"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08C029A5-5E85-5DCB-7E16-64A97161A9DE}"/>
              </a:ext>
            </a:extLst>
          </p:cNvPr>
          <p:cNvSpPr txBox="1"/>
          <p:nvPr/>
        </p:nvSpPr>
        <p:spPr>
          <a:xfrm>
            <a:off x="5646289" y="1317018"/>
            <a:ext cx="1844713" cy="1709749"/>
          </a:xfrm>
          <a:prstGeom prst="rect">
            <a:avLst/>
          </a:prstGeom>
          <a:solidFill>
            <a:srgbClr val="727365"/>
          </a:solidFill>
          <a:ln w="57150">
            <a:solidFill>
              <a:srgbClr val="FFD53A"/>
            </a:solidFill>
          </a:ln>
          <a:effectLst>
            <a:outerShdw blurRad="50800" dist="38100" dir="2700000" algn="tl" rotWithShape="0">
              <a:prstClr val="black">
                <a:alpha val="40000"/>
              </a:prstClr>
            </a:outerShdw>
          </a:effectLst>
        </p:spPr>
        <p:txBody>
          <a:bodyPr wrap="square" tIns="0" rtlCol="0" anchor="ctr" anchorCtr="0">
            <a:noAutofit/>
          </a:bodyPr>
          <a:lstStyle/>
          <a:p>
            <a:pPr algn="ctr"/>
            <a:r>
              <a:rPr lang="en-US" sz="1100" b="1" i="1" u="none" strike="noStrike" baseline="0" dirty="0">
                <a:solidFill>
                  <a:srgbClr val="FFC000"/>
                </a:solidFill>
                <a:latin typeface="Arial" panose="020B0604020202020204" pitchFamily="34" charset="0"/>
                <a:cs typeface="Arial" panose="020B0604020202020204" pitchFamily="34" charset="0"/>
              </a:rPr>
              <a:t>DoD Manual 6025.18 authorizes the release of protected health information, such as profile information, to military command authorities to enable them to execute their military missions. </a:t>
            </a:r>
            <a:endParaRPr lang="en-US" sz="1100" b="1" i="1" u="none" strike="noStrike" baseline="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890389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ForSignature xmlns="a686c01d-9b03-4e21-a79d-80911fbbfba7">false</ForSignature>
    <_dlc_DocId xmlns="ee8c200f-5b40-4309-82ff-5af4db5b0849">GEARS-536684992-1376938</_dlc_DocId>
    <_dlc_DocIdUrl xmlns="ee8c200f-5b40-4309-82ff-5af4db5b0849">
      <Url>https://army.deps.mil/netcom/sites/GEARS/Live/_layouts/15/DocIdRedir.aspx?ID=GEARS-536684992-1376938</Url>
      <Description>GEARS-536684992-1376938</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 ma:contentTypeID="0x010100D7794D7ACBF31B46B052BF8A31EE8793" ma:contentTypeVersion="10" ma:contentTypeDescription="Create a new document." ma:contentTypeScope="" ma:versionID="77e165e637fc311b2e502856f301ed40">
  <xsd:schema xmlns:xsd="http://www.w3.org/2001/XMLSchema" xmlns:xs="http://www.w3.org/2001/XMLSchema" xmlns:p="http://schemas.microsoft.com/office/2006/metadata/properties" xmlns:ns2="ee8c200f-5b40-4309-82ff-5af4db5b0849" xmlns:ns3="a686c01d-9b03-4e21-a79d-80911fbbfba7" xmlns:ns4="http://schemas.microsoft.com/sharepoint/v4" targetNamespace="http://schemas.microsoft.com/office/2006/metadata/properties" ma:root="true" ma:fieldsID="7bd16d567848d38cc936a084c0d9c9ea" ns2:_="" ns3:_="" ns4:_="">
    <xsd:import namespace="ee8c200f-5b40-4309-82ff-5af4db5b0849"/>
    <xsd:import namespace="a686c01d-9b03-4e21-a79d-80911fbbfba7"/>
    <xsd:import namespace="http://schemas.microsoft.com/sharepoint/v4"/>
    <xsd:element name="properties">
      <xsd:complexType>
        <xsd:sequence>
          <xsd:element name="documentManagement">
            <xsd:complexType>
              <xsd:all>
                <xsd:element ref="ns2:_dlc_DocId" minOccurs="0"/>
                <xsd:element ref="ns2:_dlc_DocIdUrl" minOccurs="0"/>
                <xsd:element ref="ns2:_dlc_DocIdPersistId" minOccurs="0"/>
                <xsd:element ref="ns3:ForSignature" minOccurs="0"/>
                <xsd:element ref="ns4:IconOverlay"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e8c200f-5b40-4309-82ff-5af4db5b0849"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a686c01d-9b03-4e21-a79d-80911fbbfba7" elementFormDefault="qualified">
    <xsd:import namespace="http://schemas.microsoft.com/office/2006/documentManagement/types"/>
    <xsd:import namespace="http://schemas.microsoft.com/office/infopath/2007/PartnerControls"/>
    <xsd:element name="ForSignature" ma:index="11" nillable="true" ma:displayName="For Signature?" ma:default="0" ma:description="Indicates if the document requires a signature." ma:internalName="ForSignatur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4"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39EC3EA-AEB4-40FD-804B-4CC736E7884E}">
  <ds:schemaRefs>
    <ds:schemaRef ds:uri="http://schemas.microsoft.com/office/2006/metadata/properties"/>
    <ds:schemaRef ds:uri="http://schemas.microsoft.com/office/infopath/2007/PartnerControls"/>
    <ds:schemaRef ds:uri="http://schemas.microsoft.com/sharepoint/v4"/>
    <ds:schemaRef ds:uri="a686c01d-9b03-4e21-a79d-80911fbbfba7"/>
    <ds:schemaRef ds:uri="ee8c200f-5b40-4309-82ff-5af4db5b0849"/>
  </ds:schemaRefs>
</ds:datastoreItem>
</file>

<file path=customXml/itemProps2.xml><?xml version="1.0" encoding="utf-8"?>
<ds:datastoreItem xmlns:ds="http://schemas.openxmlformats.org/officeDocument/2006/customXml" ds:itemID="{9410E8D4-3DB3-420F-BE0C-AC27032FC5D5}">
  <ds:schemaRefs>
    <ds:schemaRef ds:uri="http://schemas.microsoft.com/sharepoint/v3/contenttype/forms"/>
  </ds:schemaRefs>
</ds:datastoreItem>
</file>

<file path=customXml/itemProps3.xml><?xml version="1.0" encoding="utf-8"?>
<ds:datastoreItem xmlns:ds="http://schemas.openxmlformats.org/officeDocument/2006/customXml" ds:itemID="{3EE50C88-4FD1-49B6-8D77-1EE3B7E7404B}">
  <ds:schemaRefs>
    <ds:schemaRef ds:uri="http://schemas.microsoft.com/sharepoint/events"/>
  </ds:schemaRefs>
</ds:datastoreItem>
</file>

<file path=customXml/itemProps4.xml><?xml version="1.0" encoding="utf-8"?>
<ds:datastoreItem xmlns:ds="http://schemas.openxmlformats.org/officeDocument/2006/customXml" ds:itemID="{DCD6F562-A4B2-4215-A5FB-85C38731A3C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e8c200f-5b40-4309-82ff-5af4db5b0849"/>
    <ds:schemaRef ds:uri="a686c01d-9b03-4e21-a79d-80911fbbfba7"/>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554eecc5-e26c-4620-b240-5a8bb326c33d}" enabled="1" method="Privileged" siteId="{fae6d70f-954b-4811-92b6-0530d6f84c43}" contentBits="0" removed="0"/>
</clbl:labelList>
</file>

<file path=docProps/app.xml><?xml version="1.0" encoding="utf-8"?>
<Properties xmlns="http://schemas.openxmlformats.org/officeDocument/2006/extended-properties" xmlns:vt="http://schemas.openxmlformats.org/officeDocument/2006/docPropsVTypes">
  <TotalTime>6005</TotalTime>
  <Words>610</Words>
  <Application>Microsoft Office PowerPoint</Application>
  <PresentationFormat>Custom</PresentationFormat>
  <Paragraphs>51</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and White Photography Sectioned Newsletter Page A4 Design</dc:title>
  <dc:creator>Chassin, Dorie R CIV HQDA DAIG</dc:creator>
  <cp:lastModifiedBy>Ruyle, Thomas M CIV USARMY HQDA OTIG (USA)</cp:lastModifiedBy>
  <cp:revision>105</cp:revision>
  <cp:lastPrinted>2023-03-14T16:23:16Z</cp:lastPrinted>
  <dcterms:created xsi:type="dcterms:W3CDTF">2006-08-16T00:00:00Z</dcterms:created>
  <dcterms:modified xsi:type="dcterms:W3CDTF">2025-08-19T00:39:02Z</dcterms:modified>
  <dc:identifier>DAFbUSDdRHE</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0x010100D7794D7ACBF31B46B052BF8A31EE8793</vt:lpwstr>
  </property>
  <property fmtid="{D5CDD505-2E9C-101B-9397-08002B2CF9AE}" pid="3" name="_dlc_policyId">
    <vt:lpwstr/>
  </property>
  <property fmtid="{D5CDD505-2E9C-101B-9397-08002B2CF9AE}" pid="4" name="ItemRetentionFormula">
    <vt:lpwstr/>
  </property>
  <property fmtid="{D5CDD505-2E9C-101B-9397-08002B2CF9AE}" pid="5" name="_dlc_DocIdItemGuid">
    <vt:lpwstr>55e54503-fbba-47e3-9b77-d34ee61d7e6d</vt:lpwstr>
  </property>
  <property fmtid="{D5CDD505-2E9C-101B-9397-08002B2CF9AE}" pid="6" name="TitusGUID">
    <vt:lpwstr>3d898513-948d-4fc1-8594-fee49e099fee</vt:lpwstr>
  </property>
  <property fmtid="{D5CDD505-2E9C-101B-9397-08002B2CF9AE}" pid="7" name="Classification">
    <vt:lpwstr>NO CLASSIFICATION REQUIRED</vt:lpwstr>
  </property>
</Properties>
</file>